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Νικόλαος Μαντζιάρης" initials="ΝΜ" lastIdx="0" clrIdx="0">
    <p:extLst>
      <p:ext uri="{19B8F6BF-5375-455C-9EA6-DF929625EA0E}">
        <p15:presenceInfo xmlns:p15="http://schemas.microsoft.com/office/powerpoint/2012/main" userId="8e8aaf0f5d85359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 snapToGrid="0">
      <p:cViewPr varScale="1">
        <p:scale>
          <a:sx n="65" d="100"/>
          <a:sy n="65" d="100"/>
        </p:scale>
        <p:origin x="85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A03520-051E-4EFD-9E36-BE1939E479C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D4699EB4-EFB2-4783-9EC6-F2125E5FF7D4}">
      <dgm:prSet phldrT="[Κείμενο]"/>
      <dgm:spPr/>
      <dgm:t>
        <a:bodyPr/>
        <a:lstStyle/>
        <a:p>
          <a:r>
            <a:rPr lang="el-GR" dirty="0"/>
            <a:t>Λειτουργία μηχανημάτων</a:t>
          </a:r>
        </a:p>
      </dgm:t>
    </dgm:pt>
    <dgm:pt modelId="{4830E093-B5EB-4A74-8581-63FF7AF29DB9}" type="parTrans" cxnId="{1E327366-EF54-4331-BA3C-A3923FCFB889}">
      <dgm:prSet/>
      <dgm:spPr/>
      <dgm:t>
        <a:bodyPr/>
        <a:lstStyle/>
        <a:p>
          <a:endParaRPr lang="el-GR"/>
        </a:p>
      </dgm:t>
    </dgm:pt>
    <dgm:pt modelId="{A01E7C38-8D5E-444A-A8F2-619BEE4AB69D}" type="sibTrans" cxnId="{1E327366-EF54-4331-BA3C-A3923FCFB889}">
      <dgm:prSet/>
      <dgm:spPr/>
      <dgm:t>
        <a:bodyPr/>
        <a:lstStyle/>
        <a:p>
          <a:endParaRPr lang="el-GR"/>
        </a:p>
      </dgm:t>
    </dgm:pt>
    <dgm:pt modelId="{F95E2E10-32AE-49C0-9B41-EC24F4ECF0EB}">
      <dgm:prSet phldrT="[Κείμενο]"/>
      <dgm:spPr/>
      <dgm:t>
        <a:bodyPr/>
        <a:lstStyle/>
        <a:p>
          <a:r>
            <a:rPr lang="el-GR" dirty="0"/>
            <a:t>Φυσική ροή του νερού </a:t>
          </a:r>
        </a:p>
      </dgm:t>
    </dgm:pt>
    <dgm:pt modelId="{62C8D82E-DA53-4C0D-91C2-86EBDBC61638}" type="parTrans" cxnId="{E9BB3D56-763B-4019-9A47-601726568852}">
      <dgm:prSet/>
      <dgm:spPr/>
      <dgm:t>
        <a:bodyPr/>
        <a:lstStyle/>
        <a:p>
          <a:endParaRPr lang="el-GR"/>
        </a:p>
      </dgm:t>
    </dgm:pt>
    <dgm:pt modelId="{9C8B569A-DF6B-48CB-86E0-9661FFF632A8}" type="sibTrans" cxnId="{E9BB3D56-763B-4019-9A47-601726568852}">
      <dgm:prSet/>
      <dgm:spPr/>
      <dgm:t>
        <a:bodyPr/>
        <a:lstStyle/>
        <a:p>
          <a:endParaRPr lang="el-GR"/>
        </a:p>
      </dgm:t>
    </dgm:pt>
    <dgm:pt modelId="{AD1554AC-DC8D-4AE2-8955-451E4750A4F0}">
      <dgm:prSet phldrT="[Κείμενο]"/>
      <dgm:spPr/>
      <dgm:t>
        <a:bodyPr/>
        <a:lstStyle/>
        <a:p>
          <a:r>
            <a:rPr lang="el-GR" dirty="0"/>
            <a:t>Παραγωγή ενέργειας από τη ροή του νερού</a:t>
          </a:r>
        </a:p>
      </dgm:t>
    </dgm:pt>
    <dgm:pt modelId="{A3D50873-8B71-42F6-A63A-06C7D2661CC6}" type="parTrans" cxnId="{17387A25-3E32-4894-A010-F3CDBC29C2F9}">
      <dgm:prSet/>
      <dgm:spPr/>
      <dgm:t>
        <a:bodyPr/>
        <a:lstStyle/>
        <a:p>
          <a:endParaRPr lang="el-GR"/>
        </a:p>
      </dgm:t>
    </dgm:pt>
    <dgm:pt modelId="{2EF0F348-4173-47BD-92FD-E0305572B2A6}" type="sibTrans" cxnId="{17387A25-3E32-4894-A010-F3CDBC29C2F9}">
      <dgm:prSet/>
      <dgm:spPr/>
      <dgm:t>
        <a:bodyPr/>
        <a:lstStyle/>
        <a:p>
          <a:endParaRPr lang="el-GR"/>
        </a:p>
      </dgm:t>
    </dgm:pt>
    <dgm:pt modelId="{47C147CB-2AE9-4C31-BA5A-817629CCF894}">
      <dgm:prSet phldrT="[Κείμενο]"/>
      <dgm:spPr/>
      <dgm:t>
        <a:bodyPr/>
        <a:lstStyle/>
        <a:p>
          <a:r>
            <a:rPr lang="el-GR" dirty="0"/>
            <a:t>Αθλητισμός</a:t>
          </a:r>
        </a:p>
      </dgm:t>
    </dgm:pt>
    <dgm:pt modelId="{3D26C789-747E-4893-AB3D-05A1204352D3}" type="parTrans" cxnId="{A3FF7819-15FE-4924-9F73-948D9693C026}">
      <dgm:prSet/>
      <dgm:spPr/>
      <dgm:t>
        <a:bodyPr/>
        <a:lstStyle/>
        <a:p>
          <a:endParaRPr lang="el-GR"/>
        </a:p>
      </dgm:t>
    </dgm:pt>
    <dgm:pt modelId="{DCF5A158-FB2C-4617-9454-93287BFB0A66}" type="sibTrans" cxnId="{A3FF7819-15FE-4924-9F73-948D9693C026}">
      <dgm:prSet/>
      <dgm:spPr/>
      <dgm:t>
        <a:bodyPr/>
        <a:lstStyle/>
        <a:p>
          <a:endParaRPr lang="el-GR"/>
        </a:p>
      </dgm:t>
    </dgm:pt>
    <dgm:pt modelId="{73822AEB-7C7E-4DD0-8C55-62ADC521C357}">
      <dgm:prSet phldrT="[Κείμενο]"/>
      <dgm:spPr/>
      <dgm:t>
        <a:bodyPr/>
        <a:lstStyle/>
        <a:p>
          <a:r>
            <a:rPr lang="el-GR" dirty="0"/>
            <a:t>Περπατάμε πάνω στη Γη. </a:t>
          </a:r>
        </a:p>
      </dgm:t>
    </dgm:pt>
    <dgm:pt modelId="{42B3648A-60B4-4ACC-95AD-CE2EE9989F93}" type="parTrans" cxnId="{3238B52F-F209-4673-A822-56AF91FCE899}">
      <dgm:prSet/>
      <dgm:spPr/>
      <dgm:t>
        <a:bodyPr/>
        <a:lstStyle/>
        <a:p>
          <a:endParaRPr lang="el-GR"/>
        </a:p>
      </dgm:t>
    </dgm:pt>
    <dgm:pt modelId="{97F47A23-B4E0-4C69-B0F3-59DB5031378F}" type="sibTrans" cxnId="{3238B52F-F209-4673-A822-56AF91FCE899}">
      <dgm:prSet/>
      <dgm:spPr/>
      <dgm:t>
        <a:bodyPr/>
        <a:lstStyle/>
        <a:p>
          <a:endParaRPr lang="el-GR"/>
        </a:p>
      </dgm:t>
    </dgm:pt>
    <dgm:pt modelId="{9E3DAD44-5E76-4A28-A816-A0369ADF04B8}" type="pres">
      <dgm:prSet presAssocID="{79A03520-051E-4EFD-9E36-BE1939E479CD}" presName="cycle" presStyleCnt="0">
        <dgm:presLayoutVars>
          <dgm:dir/>
          <dgm:resizeHandles val="exact"/>
        </dgm:presLayoutVars>
      </dgm:prSet>
      <dgm:spPr/>
    </dgm:pt>
    <dgm:pt modelId="{4D3A6BAF-932D-40F0-9709-A4E4346C0344}" type="pres">
      <dgm:prSet presAssocID="{D4699EB4-EFB2-4783-9EC6-F2125E5FF7D4}" presName="node" presStyleLbl="node1" presStyleIdx="0" presStyleCnt="5" custScaleY="104164" custRadScaleRad="90538">
        <dgm:presLayoutVars>
          <dgm:bulletEnabled val="1"/>
        </dgm:presLayoutVars>
      </dgm:prSet>
      <dgm:spPr/>
    </dgm:pt>
    <dgm:pt modelId="{BD519B07-D183-40D6-B65D-42BDC8BC7FAC}" type="pres">
      <dgm:prSet presAssocID="{A01E7C38-8D5E-444A-A8F2-619BEE4AB69D}" presName="sibTrans" presStyleLbl="sibTrans2D1" presStyleIdx="0" presStyleCnt="5"/>
      <dgm:spPr/>
    </dgm:pt>
    <dgm:pt modelId="{43866001-5007-4EB7-A1FE-9C0BE54CE1C5}" type="pres">
      <dgm:prSet presAssocID="{A01E7C38-8D5E-444A-A8F2-619BEE4AB69D}" presName="connectorText" presStyleLbl="sibTrans2D1" presStyleIdx="0" presStyleCnt="5"/>
      <dgm:spPr/>
    </dgm:pt>
    <dgm:pt modelId="{164DBD8C-C315-42A5-B0DC-9B3AE4752956}" type="pres">
      <dgm:prSet presAssocID="{F95E2E10-32AE-49C0-9B41-EC24F4ECF0EB}" presName="node" presStyleLbl="node1" presStyleIdx="1" presStyleCnt="5">
        <dgm:presLayoutVars>
          <dgm:bulletEnabled val="1"/>
        </dgm:presLayoutVars>
      </dgm:prSet>
      <dgm:spPr/>
    </dgm:pt>
    <dgm:pt modelId="{19013CC6-FB0F-40FE-A4F5-3A54FAF14D9A}" type="pres">
      <dgm:prSet presAssocID="{9C8B569A-DF6B-48CB-86E0-9661FFF632A8}" presName="sibTrans" presStyleLbl="sibTrans2D1" presStyleIdx="1" presStyleCnt="5"/>
      <dgm:spPr/>
    </dgm:pt>
    <dgm:pt modelId="{7722E3D4-780B-46D8-AB37-A813B880B9A3}" type="pres">
      <dgm:prSet presAssocID="{9C8B569A-DF6B-48CB-86E0-9661FFF632A8}" presName="connectorText" presStyleLbl="sibTrans2D1" presStyleIdx="1" presStyleCnt="5"/>
      <dgm:spPr/>
    </dgm:pt>
    <dgm:pt modelId="{51B0A218-CC45-4233-8868-5502D154014C}" type="pres">
      <dgm:prSet presAssocID="{AD1554AC-DC8D-4AE2-8955-451E4750A4F0}" presName="node" presStyleLbl="node1" presStyleIdx="2" presStyleCnt="5" custRadScaleRad="105901" custRadScaleInc="-1140">
        <dgm:presLayoutVars>
          <dgm:bulletEnabled val="1"/>
        </dgm:presLayoutVars>
      </dgm:prSet>
      <dgm:spPr/>
    </dgm:pt>
    <dgm:pt modelId="{34DCE8BC-6318-4004-BD5A-CAC1038AE38D}" type="pres">
      <dgm:prSet presAssocID="{2EF0F348-4173-47BD-92FD-E0305572B2A6}" presName="sibTrans" presStyleLbl="sibTrans2D1" presStyleIdx="2" presStyleCnt="5"/>
      <dgm:spPr/>
    </dgm:pt>
    <dgm:pt modelId="{2C4A0F4C-93DE-4C61-BCEF-EC3ED8E7E675}" type="pres">
      <dgm:prSet presAssocID="{2EF0F348-4173-47BD-92FD-E0305572B2A6}" presName="connectorText" presStyleLbl="sibTrans2D1" presStyleIdx="2" presStyleCnt="5"/>
      <dgm:spPr/>
    </dgm:pt>
    <dgm:pt modelId="{D8C0C543-FFAB-4CC2-9D6C-1F1CD875E08E}" type="pres">
      <dgm:prSet presAssocID="{47C147CB-2AE9-4C31-BA5A-817629CCF894}" presName="node" presStyleLbl="node1" presStyleIdx="3" presStyleCnt="5">
        <dgm:presLayoutVars>
          <dgm:bulletEnabled val="1"/>
        </dgm:presLayoutVars>
      </dgm:prSet>
      <dgm:spPr/>
    </dgm:pt>
    <dgm:pt modelId="{065E99AC-DABB-46E9-903D-3AAA3357C07E}" type="pres">
      <dgm:prSet presAssocID="{DCF5A158-FB2C-4617-9454-93287BFB0A66}" presName="sibTrans" presStyleLbl="sibTrans2D1" presStyleIdx="3" presStyleCnt="5"/>
      <dgm:spPr/>
    </dgm:pt>
    <dgm:pt modelId="{2F116C0C-BBB5-45A0-98AD-7D908A86BA57}" type="pres">
      <dgm:prSet presAssocID="{DCF5A158-FB2C-4617-9454-93287BFB0A66}" presName="connectorText" presStyleLbl="sibTrans2D1" presStyleIdx="3" presStyleCnt="5"/>
      <dgm:spPr/>
    </dgm:pt>
    <dgm:pt modelId="{A5937AF7-2646-4115-B3BF-7D0847F3F3F2}" type="pres">
      <dgm:prSet presAssocID="{73822AEB-7C7E-4DD0-8C55-62ADC521C357}" presName="node" presStyleLbl="node1" presStyleIdx="4" presStyleCnt="5" custRadScaleRad="99880" custRadScaleInc="-593">
        <dgm:presLayoutVars>
          <dgm:bulletEnabled val="1"/>
        </dgm:presLayoutVars>
      </dgm:prSet>
      <dgm:spPr/>
    </dgm:pt>
    <dgm:pt modelId="{2E549949-B2A1-4CE1-BDD0-976FAA0C7C11}" type="pres">
      <dgm:prSet presAssocID="{97F47A23-B4E0-4C69-B0F3-59DB5031378F}" presName="sibTrans" presStyleLbl="sibTrans2D1" presStyleIdx="4" presStyleCnt="5"/>
      <dgm:spPr/>
    </dgm:pt>
    <dgm:pt modelId="{E3902E1F-06CB-44B4-84CD-7DC1E37BF98C}" type="pres">
      <dgm:prSet presAssocID="{97F47A23-B4E0-4C69-B0F3-59DB5031378F}" presName="connectorText" presStyleLbl="sibTrans2D1" presStyleIdx="4" presStyleCnt="5"/>
      <dgm:spPr/>
    </dgm:pt>
  </dgm:ptLst>
  <dgm:cxnLst>
    <dgm:cxn modelId="{A3FF7819-15FE-4924-9F73-948D9693C026}" srcId="{79A03520-051E-4EFD-9E36-BE1939E479CD}" destId="{47C147CB-2AE9-4C31-BA5A-817629CCF894}" srcOrd="3" destOrd="0" parTransId="{3D26C789-747E-4893-AB3D-05A1204352D3}" sibTransId="{DCF5A158-FB2C-4617-9454-93287BFB0A66}"/>
    <dgm:cxn modelId="{AB81F21A-F121-4943-807B-39920EC60EC1}" type="presOf" srcId="{DCF5A158-FB2C-4617-9454-93287BFB0A66}" destId="{065E99AC-DABB-46E9-903D-3AAA3357C07E}" srcOrd="0" destOrd="0" presId="urn:microsoft.com/office/officeart/2005/8/layout/cycle2"/>
    <dgm:cxn modelId="{ED194D1E-0905-4B9F-B54A-B89267966F64}" type="presOf" srcId="{47C147CB-2AE9-4C31-BA5A-817629CCF894}" destId="{D8C0C543-FFAB-4CC2-9D6C-1F1CD875E08E}" srcOrd="0" destOrd="0" presId="urn:microsoft.com/office/officeart/2005/8/layout/cycle2"/>
    <dgm:cxn modelId="{17387A25-3E32-4894-A010-F3CDBC29C2F9}" srcId="{79A03520-051E-4EFD-9E36-BE1939E479CD}" destId="{AD1554AC-DC8D-4AE2-8955-451E4750A4F0}" srcOrd="2" destOrd="0" parTransId="{A3D50873-8B71-42F6-A63A-06C7D2661CC6}" sibTransId="{2EF0F348-4173-47BD-92FD-E0305572B2A6}"/>
    <dgm:cxn modelId="{461B6C2E-F605-4E2B-B20B-7FBD1C10F45F}" type="presOf" srcId="{2EF0F348-4173-47BD-92FD-E0305572B2A6}" destId="{34DCE8BC-6318-4004-BD5A-CAC1038AE38D}" srcOrd="0" destOrd="0" presId="urn:microsoft.com/office/officeart/2005/8/layout/cycle2"/>
    <dgm:cxn modelId="{3238B52F-F209-4673-A822-56AF91FCE899}" srcId="{79A03520-051E-4EFD-9E36-BE1939E479CD}" destId="{73822AEB-7C7E-4DD0-8C55-62ADC521C357}" srcOrd="4" destOrd="0" parTransId="{42B3648A-60B4-4ACC-95AD-CE2EE9989F93}" sibTransId="{97F47A23-B4E0-4C69-B0F3-59DB5031378F}"/>
    <dgm:cxn modelId="{6F359262-7381-4C8F-B4B9-332869C03D3E}" type="presOf" srcId="{D4699EB4-EFB2-4783-9EC6-F2125E5FF7D4}" destId="{4D3A6BAF-932D-40F0-9709-A4E4346C0344}" srcOrd="0" destOrd="0" presId="urn:microsoft.com/office/officeart/2005/8/layout/cycle2"/>
    <dgm:cxn modelId="{1E327366-EF54-4331-BA3C-A3923FCFB889}" srcId="{79A03520-051E-4EFD-9E36-BE1939E479CD}" destId="{D4699EB4-EFB2-4783-9EC6-F2125E5FF7D4}" srcOrd="0" destOrd="0" parTransId="{4830E093-B5EB-4A74-8581-63FF7AF29DB9}" sibTransId="{A01E7C38-8D5E-444A-A8F2-619BEE4AB69D}"/>
    <dgm:cxn modelId="{46CD716B-90FD-411F-9B46-C9EE09B31848}" type="presOf" srcId="{2EF0F348-4173-47BD-92FD-E0305572B2A6}" destId="{2C4A0F4C-93DE-4C61-BCEF-EC3ED8E7E675}" srcOrd="1" destOrd="0" presId="urn:microsoft.com/office/officeart/2005/8/layout/cycle2"/>
    <dgm:cxn modelId="{E9BB3D56-763B-4019-9A47-601726568852}" srcId="{79A03520-051E-4EFD-9E36-BE1939E479CD}" destId="{F95E2E10-32AE-49C0-9B41-EC24F4ECF0EB}" srcOrd="1" destOrd="0" parTransId="{62C8D82E-DA53-4C0D-91C2-86EBDBC61638}" sibTransId="{9C8B569A-DF6B-48CB-86E0-9661FFF632A8}"/>
    <dgm:cxn modelId="{31B6CC57-9580-44C0-93D9-BF3FC86E107A}" type="presOf" srcId="{97F47A23-B4E0-4C69-B0F3-59DB5031378F}" destId="{2E549949-B2A1-4CE1-BDD0-976FAA0C7C11}" srcOrd="0" destOrd="0" presId="urn:microsoft.com/office/officeart/2005/8/layout/cycle2"/>
    <dgm:cxn modelId="{6C991F85-CEA4-4885-A543-63E249BD1F51}" type="presOf" srcId="{73822AEB-7C7E-4DD0-8C55-62ADC521C357}" destId="{A5937AF7-2646-4115-B3BF-7D0847F3F3F2}" srcOrd="0" destOrd="0" presId="urn:microsoft.com/office/officeart/2005/8/layout/cycle2"/>
    <dgm:cxn modelId="{D34F4288-0EB7-42F5-B404-A463C0B03CD3}" type="presOf" srcId="{DCF5A158-FB2C-4617-9454-93287BFB0A66}" destId="{2F116C0C-BBB5-45A0-98AD-7D908A86BA57}" srcOrd="1" destOrd="0" presId="urn:microsoft.com/office/officeart/2005/8/layout/cycle2"/>
    <dgm:cxn modelId="{10B38E95-51A8-4687-A28F-A965209DFA2C}" type="presOf" srcId="{9C8B569A-DF6B-48CB-86E0-9661FFF632A8}" destId="{19013CC6-FB0F-40FE-A4F5-3A54FAF14D9A}" srcOrd="0" destOrd="0" presId="urn:microsoft.com/office/officeart/2005/8/layout/cycle2"/>
    <dgm:cxn modelId="{F9E4429D-9845-4599-B690-1A2484A3D2F4}" type="presOf" srcId="{97F47A23-B4E0-4C69-B0F3-59DB5031378F}" destId="{E3902E1F-06CB-44B4-84CD-7DC1E37BF98C}" srcOrd="1" destOrd="0" presId="urn:microsoft.com/office/officeart/2005/8/layout/cycle2"/>
    <dgm:cxn modelId="{405669A5-6459-4FAE-A1C1-678650F435BF}" type="presOf" srcId="{A01E7C38-8D5E-444A-A8F2-619BEE4AB69D}" destId="{43866001-5007-4EB7-A1FE-9C0BE54CE1C5}" srcOrd="1" destOrd="0" presId="urn:microsoft.com/office/officeart/2005/8/layout/cycle2"/>
    <dgm:cxn modelId="{7D8654AB-D4A4-437C-A1DC-D32368F5049D}" type="presOf" srcId="{9C8B569A-DF6B-48CB-86E0-9661FFF632A8}" destId="{7722E3D4-780B-46D8-AB37-A813B880B9A3}" srcOrd="1" destOrd="0" presId="urn:microsoft.com/office/officeart/2005/8/layout/cycle2"/>
    <dgm:cxn modelId="{F01998BE-026F-4BF9-BFD4-CFA0A35E2E15}" type="presOf" srcId="{79A03520-051E-4EFD-9E36-BE1939E479CD}" destId="{9E3DAD44-5E76-4A28-A816-A0369ADF04B8}" srcOrd="0" destOrd="0" presId="urn:microsoft.com/office/officeart/2005/8/layout/cycle2"/>
    <dgm:cxn modelId="{0A479FE5-75C8-4832-BD3C-B42CED81BC58}" type="presOf" srcId="{A01E7C38-8D5E-444A-A8F2-619BEE4AB69D}" destId="{BD519B07-D183-40D6-B65D-42BDC8BC7FAC}" srcOrd="0" destOrd="0" presId="urn:microsoft.com/office/officeart/2005/8/layout/cycle2"/>
    <dgm:cxn modelId="{D8202EEA-53AB-490C-89F8-2620C5068C1A}" type="presOf" srcId="{F95E2E10-32AE-49C0-9B41-EC24F4ECF0EB}" destId="{164DBD8C-C315-42A5-B0DC-9B3AE4752956}" srcOrd="0" destOrd="0" presId="urn:microsoft.com/office/officeart/2005/8/layout/cycle2"/>
    <dgm:cxn modelId="{6CAAFDEF-3B6A-4A69-8E2A-309E3EFF8495}" type="presOf" srcId="{AD1554AC-DC8D-4AE2-8955-451E4750A4F0}" destId="{51B0A218-CC45-4233-8868-5502D154014C}" srcOrd="0" destOrd="0" presId="urn:microsoft.com/office/officeart/2005/8/layout/cycle2"/>
    <dgm:cxn modelId="{A0A1E3AF-18CC-41D7-8323-E850EA0D953B}" type="presParOf" srcId="{9E3DAD44-5E76-4A28-A816-A0369ADF04B8}" destId="{4D3A6BAF-932D-40F0-9709-A4E4346C0344}" srcOrd="0" destOrd="0" presId="urn:microsoft.com/office/officeart/2005/8/layout/cycle2"/>
    <dgm:cxn modelId="{42F7FFD5-D362-418C-B5EF-285AE0CA3995}" type="presParOf" srcId="{9E3DAD44-5E76-4A28-A816-A0369ADF04B8}" destId="{BD519B07-D183-40D6-B65D-42BDC8BC7FAC}" srcOrd="1" destOrd="0" presId="urn:microsoft.com/office/officeart/2005/8/layout/cycle2"/>
    <dgm:cxn modelId="{3698F40B-6728-46CE-BA87-7E990163347F}" type="presParOf" srcId="{BD519B07-D183-40D6-B65D-42BDC8BC7FAC}" destId="{43866001-5007-4EB7-A1FE-9C0BE54CE1C5}" srcOrd="0" destOrd="0" presId="urn:microsoft.com/office/officeart/2005/8/layout/cycle2"/>
    <dgm:cxn modelId="{7AD2D722-5F25-4BF8-940B-8E6913507C21}" type="presParOf" srcId="{9E3DAD44-5E76-4A28-A816-A0369ADF04B8}" destId="{164DBD8C-C315-42A5-B0DC-9B3AE4752956}" srcOrd="2" destOrd="0" presId="urn:microsoft.com/office/officeart/2005/8/layout/cycle2"/>
    <dgm:cxn modelId="{94E9150E-E36B-44AC-A88F-E14B914AFB20}" type="presParOf" srcId="{9E3DAD44-5E76-4A28-A816-A0369ADF04B8}" destId="{19013CC6-FB0F-40FE-A4F5-3A54FAF14D9A}" srcOrd="3" destOrd="0" presId="urn:microsoft.com/office/officeart/2005/8/layout/cycle2"/>
    <dgm:cxn modelId="{A8044B47-E592-40E3-A377-62EB83E9100E}" type="presParOf" srcId="{19013CC6-FB0F-40FE-A4F5-3A54FAF14D9A}" destId="{7722E3D4-780B-46D8-AB37-A813B880B9A3}" srcOrd="0" destOrd="0" presId="urn:microsoft.com/office/officeart/2005/8/layout/cycle2"/>
    <dgm:cxn modelId="{5B7CF440-AEAB-4E2E-B042-6D9344C9F642}" type="presParOf" srcId="{9E3DAD44-5E76-4A28-A816-A0369ADF04B8}" destId="{51B0A218-CC45-4233-8868-5502D154014C}" srcOrd="4" destOrd="0" presId="urn:microsoft.com/office/officeart/2005/8/layout/cycle2"/>
    <dgm:cxn modelId="{C178FEA1-2EE7-4858-8535-97BE34121FE4}" type="presParOf" srcId="{9E3DAD44-5E76-4A28-A816-A0369ADF04B8}" destId="{34DCE8BC-6318-4004-BD5A-CAC1038AE38D}" srcOrd="5" destOrd="0" presId="urn:microsoft.com/office/officeart/2005/8/layout/cycle2"/>
    <dgm:cxn modelId="{7E9E1E8F-D53C-47CB-B326-36CEC2B8D7D0}" type="presParOf" srcId="{34DCE8BC-6318-4004-BD5A-CAC1038AE38D}" destId="{2C4A0F4C-93DE-4C61-BCEF-EC3ED8E7E675}" srcOrd="0" destOrd="0" presId="urn:microsoft.com/office/officeart/2005/8/layout/cycle2"/>
    <dgm:cxn modelId="{3B5C48CE-2432-44B7-AFEE-25B5BE75EBF9}" type="presParOf" srcId="{9E3DAD44-5E76-4A28-A816-A0369ADF04B8}" destId="{D8C0C543-FFAB-4CC2-9D6C-1F1CD875E08E}" srcOrd="6" destOrd="0" presId="urn:microsoft.com/office/officeart/2005/8/layout/cycle2"/>
    <dgm:cxn modelId="{BFD378FF-FA55-4802-B6B6-39BAAF97FB39}" type="presParOf" srcId="{9E3DAD44-5E76-4A28-A816-A0369ADF04B8}" destId="{065E99AC-DABB-46E9-903D-3AAA3357C07E}" srcOrd="7" destOrd="0" presId="urn:microsoft.com/office/officeart/2005/8/layout/cycle2"/>
    <dgm:cxn modelId="{662A20FE-CEE1-45E7-976C-8F782EB146F4}" type="presParOf" srcId="{065E99AC-DABB-46E9-903D-3AAA3357C07E}" destId="{2F116C0C-BBB5-45A0-98AD-7D908A86BA57}" srcOrd="0" destOrd="0" presId="urn:microsoft.com/office/officeart/2005/8/layout/cycle2"/>
    <dgm:cxn modelId="{69C284CB-4299-432F-8FD6-727BE59A099C}" type="presParOf" srcId="{9E3DAD44-5E76-4A28-A816-A0369ADF04B8}" destId="{A5937AF7-2646-4115-B3BF-7D0847F3F3F2}" srcOrd="8" destOrd="0" presId="urn:microsoft.com/office/officeart/2005/8/layout/cycle2"/>
    <dgm:cxn modelId="{731D662F-E99E-4F82-B7B3-515C71EB335D}" type="presParOf" srcId="{9E3DAD44-5E76-4A28-A816-A0369ADF04B8}" destId="{2E549949-B2A1-4CE1-BDD0-976FAA0C7C11}" srcOrd="9" destOrd="0" presId="urn:microsoft.com/office/officeart/2005/8/layout/cycle2"/>
    <dgm:cxn modelId="{A478822F-7303-49B5-868E-AF66E3A0EFC9}" type="presParOf" srcId="{2E549949-B2A1-4CE1-BDD0-976FAA0C7C11}" destId="{E3902E1F-06CB-44B4-84CD-7DC1E37BF98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A6BAF-932D-40F0-9709-A4E4346C0344}">
      <dsp:nvSpPr>
        <dsp:cNvPr id="0" name=""/>
        <dsp:cNvSpPr/>
      </dsp:nvSpPr>
      <dsp:spPr>
        <a:xfrm>
          <a:off x="5326558" y="170598"/>
          <a:ext cx="1538882" cy="160296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Λειτουργία μηχανημάτων</a:t>
          </a:r>
        </a:p>
      </dsp:txBody>
      <dsp:txXfrm>
        <a:off x="5551922" y="405346"/>
        <a:ext cx="1088154" cy="1133465"/>
      </dsp:txXfrm>
    </dsp:sp>
    <dsp:sp modelId="{BD519B07-D183-40D6-B65D-42BDC8BC7FAC}">
      <dsp:nvSpPr>
        <dsp:cNvPr id="0" name=""/>
        <dsp:cNvSpPr/>
      </dsp:nvSpPr>
      <dsp:spPr>
        <a:xfrm rot="1925394">
          <a:off x="6851308" y="1295457"/>
          <a:ext cx="349081" cy="519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>
        <a:off x="6859308" y="1371514"/>
        <a:ext cx="244357" cy="311624"/>
      </dsp:txXfrm>
    </dsp:sp>
    <dsp:sp modelId="{164DBD8C-C315-42A5-B0DC-9B3AE4752956}">
      <dsp:nvSpPr>
        <dsp:cNvPr id="0" name=""/>
        <dsp:cNvSpPr/>
      </dsp:nvSpPr>
      <dsp:spPr>
        <a:xfrm>
          <a:off x="7195667" y="1374668"/>
          <a:ext cx="1538882" cy="153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Φυσική ροή του νερού </a:t>
          </a:r>
        </a:p>
      </dsp:txBody>
      <dsp:txXfrm>
        <a:off x="7421031" y="1600032"/>
        <a:ext cx="1088154" cy="1088154"/>
      </dsp:txXfrm>
    </dsp:sp>
    <dsp:sp modelId="{19013CC6-FB0F-40FE-A4F5-3A54FAF14D9A}">
      <dsp:nvSpPr>
        <dsp:cNvPr id="0" name=""/>
        <dsp:cNvSpPr/>
      </dsp:nvSpPr>
      <dsp:spPr>
        <a:xfrm rot="6365323">
          <a:off x="7453140" y="2972277"/>
          <a:ext cx="396415" cy="519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 rot="10800000">
        <a:off x="7529080" y="3019018"/>
        <a:ext cx="277491" cy="311624"/>
      </dsp:txXfrm>
    </dsp:sp>
    <dsp:sp modelId="{51B0A218-CC45-4233-8868-5502D154014C}">
      <dsp:nvSpPr>
        <dsp:cNvPr id="0" name=""/>
        <dsp:cNvSpPr/>
      </dsp:nvSpPr>
      <dsp:spPr>
        <a:xfrm>
          <a:off x="6561927" y="3571937"/>
          <a:ext cx="1538882" cy="153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Παραγωγή ενέργειας από τη ροή του νερού</a:t>
          </a:r>
        </a:p>
      </dsp:txBody>
      <dsp:txXfrm>
        <a:off x="6787291" y="3797301"/>
        <a:ext cx="1088154" cy="1088154"/>
      </dsp:txXfrm>
    </dsp:sp>
    <dsp:sp modelId="{34DCE8BC-6318-4004-BD5A-CAC1038AE38D}">
      <dsp:nvSpPr>
        <dsp:cNvPr id="0" name=""/>
        <dsp:cNvSpPr/>
      </dsp:nvSpPr>
      <dsp:spPr>
        <a:xfrm rot="10800000">
          <a:off x="5923183" y="4081692"/>
          <a:ext cx="451379" cy="519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 rot="10800000">
        <a:off x="6058597" y="4185566"/>
        <a:ext cx="315965" cy="311624"/>
      </dsp:txXfrm>
    </dsp:sp>
    <dsp:sp modelId="{D8C0C543-FFAB-4CC2-9D6C-1F1CD875E08E}">
      <dsp:nvSpPr>
        <dsp:cNvPr id="0" name=""/>
        <dsp:cNvSpPr/>
      </dsp:nvSpPr>
      <dsp:spPr>
        <a:xfrm>
          <a:off x="4171385" y="3571937"/>
          <a:ext cx="1538882" cy="153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Αθλητισμός</a:t>
          </a:r>
        </a:p>
      </dsp:txBody>
      <dsp:txXfrm>
        <a:off x="4396749" y="3797301"/>
        <a:ext cx="1088154" cy="1088154"/>
      </dsp:txXfrm>
    </dsp:sp>
    <dsp:sp modelId="{065E99AC-DABB-46E9-903D-3AAA3357C07E}">
      <dsp:nvSpPr>
        <dsp:cNvPr id="0" name=""/>
        <dsp:cNvSpPr/>
      </dsp:nvSpPr>
      <dsp:spPr>
        <a:xfrm rot="15116447">
          <a:off x="4384909" y="2997799"/>
          <a:ext cx="405000" cy="519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 rot="10800000">
        <a:off x="4464491" y="3159430"/>
        <a:ext cx="283500" cy="311624"/>
      </dsp:txXfrm>
    </dsp:sp>
    <dsp:sp modelId="{A5937AF7-2646-4115-B3BF-7D0847F3F3F2}">
      <dsp:nvSpPr>
        <dsp:cNvPr id="0" name=""/>
        <dsp:cNvSpPr/>
      </dsp:nvSpPr>
      <dsp:spPr>
        <a:xfrm>
          <a:off x="3457445" y="1382357"/>
          <a:ext cx="1538882" cy="153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400" kern="1200" dirty="0"/>
            <a:t>Περπατάμε πάνω στη Γη. </a:t>
          </a:r>
        </a:p>
      </dsp:txBody>
      <dsp:txXfrm>
        <a:off x="3682809" y="1607721"/>
        <a:ext cx="1088154" cy="1088154"/>
      </dsp:txXfrm>
    </dsp:sp>
    <dsp:sp modelId="{2E549949-B2A1-4CE1-BDD0-976FAA0C7C11}">
      <dsp:nvSpPr>
        <dsp:cNvPr id="0" name=""/>
        <dsp:cNvSpPr/>
      </dsp:nvSpPr>
      <dsp:spPr>
        <a:xfrm rot="19664478">
          <a:off x="4973740" y="1309888"/>
          <a:ext cx="351209" cy="5193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>
        <a:off x="4981872" y="1441880"/>
        <a:ext cx="245846" cy="311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33B27-E106-4AA5-936F-A54345C4A7A2}" type="datetimeFigureOut">
              <a:rPr lang="el-GR" smtClean="0"/>
              <a:t>22/4/2018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8D74B-87D9-469C-87A7-53C90A3D7D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8019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3509963"/>
          </a:xfrm>
          <a:solidFill>
            <a:schemeClr val="tx1"/>
          </a:solidFill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07BCB-44D5-448D-8297-F53BF0285A91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EDF1B8B0-F81F-40C8-B0A9-2B598FF3EE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2436"/>
            <a:ext cx="838199" cy="67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37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88E9A-1516-4C30-BCA4-ED5004D608C0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0258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85D7-1858-4257-BFAF-03BCB87CEEAE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7790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FF69-9FAC-43AA-8756-470455CC34D3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1453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7E135-4960-4208-92EB-8F42CDBE9A2A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787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F1C40-01DB-43D8-B6A9-D401A59F9112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59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A172-9EDC-4A33-A97B-074D7A92DCDA}" type="datetime1">
              <a:rPr lang="el-GR" smtClean="0"/>
              <a:t>22/4/2018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2368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C313-7D02-4CF7-82E2-0E88B191998B}" type="datetime1">
              <a:rPr lang="el-GR" smtClean="0"/>
              <a:t>22/4/2018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2437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54A4-5DBE-4971-AAB7-74CDFBB0E0B6}" type="datetime1">
              <a:rPr lang="el-GR" smtClean="0"/>
              <a:t>22/4/2018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92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B45FD-798C-4795-AC5C-C3D37FE83323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1755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DC880-6A34-4143-A8B2-F40ACE931B4C}" type="datetime1">
              <a:rPr lang="el-GR" smtClean="0"/>
              <a:t>22/4/2018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6469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" name="push.wav"/>
          </p:stSnd>
        </p:sndAc>
      </p:transition>
    </mc:Choice>
    <mc:Fallback>
      <p:transition spd="slow" advTm="10000">
        <p:fade/>
        <p:sndAc>
          <p:stSnd>
            <p:snd r:embed="rId1" name="pu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9434B-6E6B-4917-9AEF-E3968BE788E4}" type="datetime1">
              <a:rPr lang="el-GR" smtClean="0"/>
              <a:t>22/4/2018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Η βαρύτητα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4726A-2855-45AC-9D12-2DAC7F4EE2C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3714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13" name="push.wav"/>
          </p:stSnd>
        </p:sndAc>
      </p:transition>
    </mc:Choice>
    <mc:Fallback>
      <p:transition spd="slow" advTm="10000">
        <p:fade/>
        <p:sndAc>
          <p:stSnd>
            <p:snd r:embed="rId13" name="push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fr.wikipedia.org/wiki/Orbite_de_la_Ter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F919E9A-C340-4AC9-B94B-C2B9AC0BE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1" cy="146594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l-GR" sz="3600" dirty="0">
                <a:solidFill>
                  <a:schemeClr val="bg1"/>
                </a:solidFill>
              </a:rPr>
              <a:t>ΠΑΝΕΠΙΣΤΗΜΙΟ ΔΥΤΙΚΗΣ ΜΑΚΕΔΟΝΙΑΣ </a:t>
            </a:r>
            <a:br>
              <a:rPr lang="el-GR" sz="3600" dirty="0">
                <a:solidFill>
                  <a:schemeClr val="bg1"/>
                </a:solidFill>
              </a:rPr>
            </a:br>
            <a:r>
              <a:rPr lang="el-GR" sz="3600" dirty="0">
                <a:solidFill>
                  <a:schemeClr val="bg1"/>
                </a:solidFill>
              </a:rPr>
              <a:t>ΠΑΙΔΑΓΩΓΙΚΟ ΤΜΗΜΑ ΔΗΜΟΤΙΚΗΣ ΕΚΠΑΙΔΕΥΣΗΣ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A67CF962-9E29-44DB-BBB9-991461E916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607855"/>
            <a:ext cx="12192000" cy="4911213"/>
          </a:xfrm>
        </p:spPr>
        <p:txBody>
          <a:bodyPr>
            <a:normAutofit/>
          </a:bodyPr>
          <a:lstStyle/>
          <a:p>
            <a:endParaRPr lang="el-GR" sz="2800" dirty="0"/>
          </a:p>
          <a:p>
            <a:endParaRPr lang="el-GR" sz="2800" dirty="0"/>
          </a:p>
          <a:p>
            <a:r>
              <a:rPr lang="el-GR" sz="2800" dirty="0"/>
              <a:t>2</a:t>
            </a:r>
            <a:r>
              <a:rPr lang="el-GR" sz="2800" baseline="30000" dirty="0"/>
              <a:t>Η</a:t>
            </a:r>
            <a:r>
              <a:rPr lang="el-GR" sz="2800" dirty="0"/>
              <a:t> ΕΡΓΑΣΤΗΡΙΑΚΗ ΑΣΚΗΣΗ</a:t>
            </a:r>
          </a:p>
          <a:p>
            <a:endParaRPr lang="el-GR" sz="2800" dirty="0"/>
          </a:p>
          <a:p>
            <a:endParaRPr lang="en-US" sz="2800" dirty="0"/>
          </a:p>
          <a:p>
            <a:r>
              <a:rPr lang="el-GR" sz="2800" dirty="0"/>
              <a:t>Διδάσκων Καθηγητής: </a:t>
            </a:r>
            <a:r>
              <a:rPr lang="el-GR" sz="2800" dirty="0" err="1"/>
              <a:t>Παλαιγεωργίου</a:t>
            </a:r>
            <a:r>
              <a:rPr lang="el-GR" sz="2800" dirty="0"/>
              <a:t> Γεώργιος</a:t>
            </a:r>
          </a:p>
          <a:p>
            <a:r>
              <a:rPr lang="el-GR" sz="2800" dirty="0"/>
              <a:t>Φοιτητής: Μαντζιάρης Νικόλαος</a:t>
            </a:r>
          </a:p>
          <a:p>
            <a:r>
              <a:rPr lang="el-GR" sz="2800" dirty="0"/>
              <a:t>Α.Μ.: 4596</a:t>
            </a:r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03D08589-AFED-4592-94A1-49099A654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Η βαρύτητα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B974908-0CB2-4BD9-A7F4-DE0232E6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1</a:t>
            </a:fld>
            <a:endParaRPr lang="el-GR"/>
          </a:p>
        </p:txBody>
      </p:sp>
      <p:grpSp>
        <p:nvGrpSpPr>
          <p:cNvPr id="9" name="Ομάδα 8">
            <a:extLst>
              <a:ext uri="{FF2B5EF4-FFF2-40B4-BE49-F238E27FC236}">
                <a16:creationId xmlns:a16="http://schemas.microsoft.com/office/drawing/2014/main" id="{A881E62A-D627-4787-B335-EA926CCAB2CF}"/>
              </a:ext>
            </a:extLst>
          </p:cNvPr>
          <p:cNvGrpSpPr/>
          <p:nvPr/>
        </p:nvGrpSpPr>
        <p:grpSpPr>
          <a:xfrm>
            <a:off x="0" y="0"/>
            <a:ext cx="3539613" cy="784766"/>
            <a:chOff x="0" y="0"/>
            <a:chExt cx="3539613" cy="784766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37678766-7A60-4922-B118-27C1ECF26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84766" cy="78476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38A8B2-15F7-4DF0-BA4D-E09F5189E115}"/>
                </a:ext>
              </a:extLst>
            </p:cNvPr>
            <p:cNvSpPr txBox="1"/>
            <p:nvPr/>
          </p:nvSpPr>
          <p:spPr>
            <a:xfrm>
              <a:off x="784766" y="269272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7484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D79A882-C7FF-43E6-9C8B-9091B55629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1999" cy="146594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l-GR" sz="4000" dirty="0">
                <a:solidFill>
                  <a:schemeClr val="bg1"/>
                </a:solidFill>
              </a:rPr>
              <a:t> Η βαρύτητα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C05D908-554A-46AE-A188-EA5936621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1578077"/>
            <a:ext cx="12192001" cy="3156155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endParaRPr lang="el-GR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l-GR" sz="2800" dirty="0"/>
              <a:t>Βαρύτητα ονομάζεται η ιδιότητα που έχουν τα υλικά σώματα να έλκουν και να έλκονται  με άλλα υλικά σώματα.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l-GR" sz="2800" dirty="0"/>
              <a:t>Έλκει τα υλικά σώματα με αποτέλεσμα την πτώση τους πάνω στην επιφάνεια της Γης.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l-GR" sz="2800" dirty="0"/>
              <a:t>Η ύπαρξη του Ηλιακού μας συστήματος, όπου οι πλανήτες έλκονται γύρω από τον ήλιο ή γύρω από άλλους πλανήτες βασίζεται στη βαρύτητα.</a:t>
            </a:r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53E58D42-36BC-45F7-9ADD-79FB0140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A9B12551-F2AB-459F-A817-9CDCA8566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2</a:t>
            </a:fld>
            <a:endParaRPr lang="el-GR"/>
          </a:p>
        </p:txBody>
      </p:sp>
      <p:grpSp>
        <p:nvGrpSpPr>
          <p:cNvPr id="5" name="Ομάδα 4">
            <a:extLst>
              <a:ext uri="{FF2B5EF4-FFF2-40B4-BE49-F238E27FC236}">
                <a16:creationId xmlns:a16="http://schemas.microsoft.com/office/drawing/2014/main" id="{1235D0CA-7F31-496A-ACAE-0797ECD803FB}"/>
              </a:ext>
            </a:extLst>
          </p:cNvPr>
          <p:cNvGrpSpPr/>
          <p:nvPr/>
        </p:nvGrpSpPr>
        <p:grpSpPr>
          <a:xfrm>
            <a:off x="-1" y="0"/>
            <a:ext cx="3541299" cy="786452"/>
            <a:chOff x="-1" y="0"/>
            <a:chExt cx="3541299" cy="786452"/>
          </a:xfrm>
        </p:grpSpPr>
        <p:pic>
          <p:nvPicPr>
            <p:cNvPr id="4" name="Εικόνα 3">
              <a:extLst>
                <a:ext uri="{FF2B5EF4-FFF2-40B4-BE49-F238E27FC236}">
                  <a16:creationId xmlns:a16="http://schemas.microsoft.com/office/drawing/2014/main" id="{6DD0A971-142D-4490-B2C3-E8A296F8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0"/>
              <a:ext cx="786452" cy="7864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175BBE-A96B-403B-8ECE-AE020DBE0D98}"/>
                </a:ext>
              </a:extLst>
            </p:cNvPr>
            <p:cNvSpPr txBox="1"/>
            <p:nvPr/>
          </p:nvSpPr>
          <p:spPr>
            <a:xfrm>
              <a:off x="786451" y="270115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74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C631382-60F9-4588-92CB-F603D6C3A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1999" cy="1445341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l-GR" sz="4000" dirty="0">
                <a:solidFill>
                  <a:schemeClr val="bg1"/>
                </a:solidFill>
              </a:rPr>
              <a:t>Ποιος ανακάλυψε τη βαρύτητα</a:t>
            </a:r>
            <a:r>
              <a:rPr lang="el-GR" sz="4000" dirty="0"/>
              <a:t>;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58EE75C-D856-41AC-8CEA-59D18B9DCB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715456"/>
            <a:ext cx="12191998" cy="3451122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el-GR" sz="28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800" dirty="0"/>
              <a:t>Ο Άγγλος μαθηματικός  Ισαάκ </a:t>
            </a:r>
            <a:r>
              <a:rPr lang="el-GR" sz="2800" dirty="0" err="1"/>
              <a:t>Νεύτων</a:t>
            </a:r>
            <a:r>
              <a:rPr lang="el-GR" sz="2800" dirty="0"/>
              <a:t> το 1687 διατύπωσε τον πρώτο Νόμο της βαρύτητας, μελετώντας την κίνηση των πλανητών και του Ήλιου.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800" dirty="0"/>
              <a:t>Πριν από το Νεύτωνα όμως και ο Ινδός αστρονόμος </a:t>
            </a:r>
            <a:r>
              <a:rPr lang="el-GR" sz="2800" dirty="0" err="1"/>
              <a:t>Βραχμαγκούπτα</a:t>
            </a:r>
            <a:r>
              <a:rPr lang="el-GR" sz="2800" dirty="0"/>
              <a:t>  διαπίστωσε πως η βαρύτητα ήταν μια δύναμη με ελκτικές ιδιότητες.</a:t>
            </a:r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1C8F27F-AEDE-4582-945F-90A9F085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CE004F16-857B-4217-A03C-08DAC39B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3</a:t>
            </a:fld>
            <a:endParaRPr lang="el-GR"/>
          </a:p>
        </p:txBody>
      </p:sp>
      <p:grpSp>
        <p:nvGrpSpPr>
          <p:cNvPr id="5" name="Ομάδα 4">
            <a:extLst>
              <a:ext uri="{FF2B5EF4-FFF2-40B4-BE49-F238E27FC236}">
                <a16:creationId xmlns:a16="http://schemas.microsoft.com/office/drawing/2014/main" id="{0702D559-F0BD-4BFC-84B7-F1B8229A7957}"/>
              </a:ext>
            </a:extLst>
          </p:cNvPr>
          <p:cNvGrpSpPr/>
          <p:nvPr/>
        </p:nvGrpSpPr>
        <p:grpSpPr>
          <a:xfrm>
            <a:off x="0" y="0"/>
            <a:ext cx="3541299" cy="786452"/>
            <a:chOff x="0" y="0"/>
            <a:chExt cx="3541299" cy="786452"/>
          </a:xfrm>
        </p:grpSpPr>
        <p:pic>
          <p:nvPicPr>
            <p:cNvPr id="4" name="Εικόνα 3">
              <a:extLst>
                <a:ext uri="{FF2B5EF4-FFF2-40B4-BE49-F238E27FC236}">
                  <a16:creationId xmlns:a16="http://schemas.microsoft.com/office/drawing/2014/main" id="{DEC94A59-FFA8-4303-8A22-10DA015E0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86452" cy="7864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04DCAC-2CBC-4752-B465-EB0D41471207}"/>
                </a:ext>
              </a:extLst>
            </p:cNvPr>
            <p:cNvSpPr txBox="1"/>
            <p:nvPr/>
          </p:nvSpPr>
          <p:spPr>
            <a:xfrm>
              <a:off x="786452" y="270115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039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B3FAB93-9B2A-4F0E-A1A4-8720BFEC9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44534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l-GR" sz="4000" dirty="0">
                <a:solidFill>
                  <a:schemeClr val="bg1"/>
                </a:solidFill>
              </a:rPr>
              <a:t>Πως μας επηρεάζει η βαρύτητα;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E5AC616-39C3-4596-89A8-460E795F0D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υποσέλιδου 6">
            <a:extLst>
              <a:ext uri="{FF2B5EF4-FFF2-40B4-BE49-F238E27FC236}">
                <a16:creationId xmlns:a16="http://schemas.microsoft.com/office/drawing/2014/main" id="{B701DD9C-E854-4049-BBD0-3DCA358D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8" name="Θέση αριθμού διαφάνειας 7">
            <a:extLst>
              <a:ext uri="{FF2B5EF4-FFF2-40B4-BE49-F238E27FC236}">
                <a16:creationId xmlns:a16="http://schemas.microsoft.com/office/drawing/2014/main" id="{9B085C8D-EE3A-49D9-AE20-2057D69A8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4</a:t>
            </a:fld>
            <a:endParaRPr lang="el-GR"/>
          </a:p>
        </p:txBody>
      </p:sp>
      <p:graphicFrame>
        <p:nvGraphicFramePr>
          <p:cNvPr id="4" name="Διάγραμμα 3">
            <a:extLst>
              <a:ext uri="{FF2B5EF4-FFF2-40B4-BE49-F238E27FC236}">
                <a16:creationId xmlns:a16="http://schemas.microsoft.com/office/drawing/2014/main" id="{D9906CC0-2F54-4D47-A9DE-BF8C1BAD13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879225"/>
              </p:ext>
            </p:extLst>
          </p:nvPr>
        </p:nvGraphicFramePr>
        <p:xfrm>
          <a:off x="0" y="1762538"/>
          <a:ext cx="12192000" cy="5095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Ομάδα 5">
            <a:extLst>
              <a:ext uri="{FF2B5EF4-FFF2-40B4-BE49-F238E27FC236}">
                <a16:creationId xmlns:a16="http://schemas.microsoft.com/office/drawing/2014/main" id="{A3C9B561-29E4-4CD9-A959-6AEA2ACD6C82}"/>
              </a:ext>
            </a:extLst>
          </p:cNvPr>
          <p:cNvGrpSpPr/>
          <p:nvPr/>
        </p:nvGrpSpPr>
        <p:grpSpPr>
          <a:xfrm>
            <a:off x="0" y="0"/>
            <a:ext cx="3541299" cy="786452"/>
            <a:chOff x="0" y="0"/>
            <a:chExt cx="3541299" cy="786452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F5B5C3AC-8EAB-44D2-9A06-696BED120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86452" cy="78645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D4F86D-203F-4886-BE28-7007C79E4E44}"/>
                </a:ext>
              </a:extLst>
            </p:cNvPr>
            <p:cNvSpPr txBox="1"/>
            <p:nvPr/>
          </p:nvSpPr>
          <p:spPr>
            <a:xfrm>
              <a:off x="786452" y="270115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4587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3B6E644-F916-4E11-BD41-BFE5F0957E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445342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l-GR" sz="4000" dirty="0">
                <a:solidFill>
                  <a:schemeClr val="bg1"/>
                </a:solidFill>
              </a:rPr>
              <a:t>Η βαρύτητα στη σελήνη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2042987D-5F85-4AFF-AA32-29CDD2878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607575"/>
            <a:ext cx="12167419" cy="3982064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el-GR" sz="28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800" dirty="0"/>
              <a:t>Η βαρύτητα στην επιφάνεια της Σελήνης είναι διαφορετική από αυτή στη Γη!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800" dirty="0"/>
              <a:t>Η ένταση της βαρύτητας στην επιφάνεια της σελήνης είναι το 1/6 αυτής της Γης.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l-GR" sz="2800" dirty="0"/>
              <a:t> Παράδειγμα: </a:t>
            </a:r>
          </a:p>
          <a:p>
            <a:pPr algn="just"/>
            <a:r>
              <a:rPr lang="el-GR" sz="2800" dirty="0"/>
              <a:t>     Αν κάποιος στη γη ζυγίζει 75 κιλά (</a:t>
            </a:r>
            <a:r>
              <a:rPr lang="el-GR" sz="2800" dirty="0" err="1"/>
              <a:t>kg</a:t>
            </a:r>
            <a:r>
              <a:rPr lang="el-GR" sz="2800" dirty="0"/>
              <a:t>) στη σελήνη θα ζυγίζει έξι (6) φορές λιγότερο,   δηλαδή 12,5! </a:t>
            </a:r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32D46183-DDD2-4D51-94E5-B3F419B96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351E3F2-0847-4088-BFB9-17B92641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5</a:t>
            </a:fld>
            <a:endParaRPr lang="el-GR"/>
          </a:p>
        </p:txBody>
      </p:sp>
      <p:grpSp>
        <p:nvGrpSpPr>
          <p:cNvPr id="5" name="Ομάδα 4">
            <a:extLst>
              <a:ext uri="{FF2B5EF4-FFF2-40B4-BE49-F238E27FC236}">
                <a16:creationId xmlns:a16="http://schemas.microsoft.com/office/drawing/2014/main" id="{10E996D2-3598-4C4A-8205-2B2E9E703CFE}"/>
              </a:ext>
            </a:extLst>
          </p:cNvPr>
          <p:cNvGrpSpPr/>
          <p:nvPr/>
        </p:nvGrpSpPr>
        <p:grpSpPr>
          <a:xfrm>
            <a:off x="0" y="0"/>
            <a:ext cx="3541299" cy="786452"/>
            <a:chOff x="0" y="0"/>
            <a:chExt cx="3541299" cy="786452"/>
          </a:xfrm>
        </p:grpSpPr>
        <p:pic>
          <p:nvPicPr>
            <p:cNvPr id="4" name="Εικόνα 3">
              <a:extLst>
                <a:ext uri="{FF2B5EF4-FFF2-40B4-BE49-F238E27FC236}">
                  <a16:creationId xmlns:a16="http://schemas.microsoft.com/office/drawing/2014/main" id="{6AE24DEB-777C-4476-AF7D-07E2EBA40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86452" cy="7864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0225AB-D8A1-425F-A8F9-83D9E31E1920}"/>
                </a:ext>
              </a:extLst>
            </p:cNvPr>
            <p:cNvSpPr txBox="1"/>
            <p:nvPr/>
          </p:nvSpPr>
          <p:spPr>
            <a:xfrm>
              <a:off x="786452" y="270115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8653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FB613A4-626D-4D06-B3D6-E11A60133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"/>
            <a:ext cx="12191999" cy="1451429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l-GR" sz="4000" dirty="0">
                <a:solidFill>
                  <a:schemeClr val="bg1"/>
                </a:solidFill>
              </a:rPr>
              <a:t>Επίλογος 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7CBD7CB-8430-4FE4-B8B0-636C310EB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" y="2050786"/>
            <a:ext cx="12191998" cy="590843"/>
          </a:xfrm>
        </p:spPr>
        <p:txBody>
          <a:bodyPr>
            <a:normAutofit/>
          </a:bodyPr>
          <a:lstStyle/>
          <a:p>
            <a:r>
              <a:rPr lang="el-GR" sz="2800" dirty="0"/>
              <a:t>Σας ευχαριστώ ! </a:t>
            </a:r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2BABE297-D23D-4685-9426-B4ECA25E3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Η βαρύτητα</a:t>
            </a:r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FC30DC20-A424-4E10-B553-E1C230D79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726A-2855-45AC-9D12-2DAC7F4EE2C3}" type="slidenum">
              <a:rPr lang="el-GR" smtClean="0"/>
              <a:t>6</a:t>
            </a:fld>
            <a:endParaRPr lang="el-GR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2E067986-FC53-4358-8893-357DA58BC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94072" y="2939444"/>
            <a:ext cx="6203853" cy="34121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BBDCE4-6EA1-4AD8-A47B-396C978FC02A}"/>
              </a:ext>
            </a:extLst>
          </p:cNvPr>
          <p:cNvSpPr txBox="1"/>
          <p:nvPr/>
        </p:nvSpPr>
        <p:spPr>
          <a:xfrm>
            <a:off x="2994073" y="11383324"/>
            <a:ext cx="62038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>
                <a:hlinkClick r:id="rId4" tooltip="https://fr.wikipedia.org/wiki/Orbite_de_la_Terre"/>
              </a:rPr>
              <a:t>Αυτή η φωτογραφία</a:t>
            </a:r>
            <a:r>
              <a:rPr lang="el-GR" sz="900"/>
              <a:t> από Άγνωστος συντάκτης με άδεια χρήσης </a:t>
            </a:r>
            <a:r>
              <a:rPr lang="el-GR" sz="900">
                <a:hlinkClick r:id="rId5" tooltip="https://creativecommons.org/licenses/by-sa/3.0/"/>
              </a:rPr>
              <a:t>CC BY-SA</a:t>
            </a:r>
            <a:endParaRPr lang="el-GR" sz="900"/>
          </a:p>
        </p:txBody>
      </p:sp>
      <p:grpSp>
        <p:nvGrpSpPr>
          <p:cNvPr id="7" name="Ομάδα 6">
            <a:extLst>
              <a:ext uri="{FF2B5EF4-FFF2-40B4-BE49-F238E27FC236}">
                <a16:creationId xmlns:a16="http://schemas.microsoft.com/office/drawing/2014/main" id="{9058DA24-5472-4E10-8968-E6E06CFE1BBF}"/>
              </a:ext>
            </a:extLst>
          </p:cNvPr>
          <p:cNvGrpSpPr/>
          <p:nvPr/>
        </p:nvGrpSpPr>
        <p:grpSpPr>
          <a:xfrm>
            <a:off x="0" y="0"/>
            <a:ext cx="3541299" cy="786452"/>
            <a:chOff x="0" y="0"/>
            <a:chExt cx="3541299" cy="786452"/>
          </a:xfrm>
        </p:grpSpPr>
        <p:pic>
          <p:nvPicPr>
            <p:cNvPr id="4" name="Εικόνα 3">
              <a:extLst>
                <a:ext uri="{FF2B5EF4-FFF2-40B4-BE49-F238E27FC236}">
                  <a16:creationId xmlns:a16="http://schemas.microsoft.com/office/drawing/2014/main" id="{4A5E7E3C-E1E6-4B91-8284-E176BAE43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786452" cy="78645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CC4304-011C-46DF-AEBD-296047BB1465}"/>
                </a:ext>
              </a:extLst>
            </p:cNvPr>
            <p:cNvSpPr txBox="1"/>
            <p:nvPr/>
          </p:nvSpPr>
          <p:spPr>
            <a:xfrm>
              <a:off x="786452" y="300453"/>
              <a:ext cx="27548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i="1" dirty="0">
                  <a:solidFill>
                    <a:schemeClr val="bg1"/>
                  </a:solidFill>
                </a:rPr>
                <a:t>Παιδαγωγικό Τμήμα Δημοτικής Εκπαίδευσης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3720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 advTm="10000">
        <p14:switch dir="r"/>
        <p:sndAc>
          <p:stSnd>
            <p:snd r:embed="rId2" name="push.wav"/>
          </p:stSnd>
        </p:sndAc>
      </p:transition>
    </mc:Choice>
    <mc:Fallback>
      <p:transition spd="slow" advTm="10000">
        <p:fade/>
        <p:sndAc>
          <p:stSnd>
            <p:snd r:embed="rId2" name="push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Words>272</Words>
  <Application>Microsoft Office PowerPoint</Application>
  <PresentationFormat>Ευρεία οθόνη</PresentationFormat>
  <Paragraphs>51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ΠΑΝΕΠΙΣΤΗΜΙΟ ΔΥΤΙΚΗΣ ΜΑΚΕΔΟΝΙΑΣ  ΠΑΙΔΑΓΩΓΙΚΟ ΤΜΗΜΑ ΔΗΜΟΤΙΚΗΣ ΕΚΠΑΙΔΕΥΣΗΣ</vt:lpstr>
      <vt:lpstr> Η βαρύτητα</vt:lpstr>
      <vt:lpstr>Ποιος ανακάλυψε τη βαρύτητα;</vt:lpstr>
      <vt:lpstr>Πως μας επηρεάζει η βαρύτητα;</vt:lpstr>
      <vt:lpstr>Η βαρύτητα στη σελήνη</vt:lpstr>
      <vt:lpstr>Επίλογος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ΠΑΝΕΠΙΣΤΗΜΙΟ ΔΥΤΙΚΗΣ ΜΑΚΕΔΟΝΙΑΣ ΠΑΙΔΑΓΩΓΙΚΟ ΤΜΗΜΑ ΔΗΜΟΤΙΚΗΣ ΕΚΠΑΙΔΕΥΣΗΣ</dc:title>
  <dc:creator>Νικόλαος Μαντζιάρης</dc:creator>
  <cp:lastModifiedBy>Νικόλαος Μαντζιάρης</cp:lastModifiedBy>
  <cp:revision>89</cp:revision>
  <dcterms:created xsi:type="dcterms:W3CDTF">2018-04-19T08:52:11Z</dcterms:created>
  <dcterms:modified xsi:type="dcterms:W3CDTF">2018-04-22T17:43:49Z</dcterms:modified>
</cp:coreProperties>
</file>